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4.xml" ContentType="application/vnd.openxmlformats-officedocument.drawingml.chart+xml"/>
  <Override PartName="/ppt/charts/chart1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theme/theme1.xml" ContentType="application/vnd.openxmlformats-officedocument.theme+xml"/>
  <Override PartName="/ppt/charts/chart7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1.xml" ContentType="application/vnd.ms-office.chartstyle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notesMasters/notesMaster1.xml" ContentType="application/vnd.openxmlformats-officedocument.presentationml.notesMaster+xml"/>
  <Override PartName="/ppt/charts/colors1.xml" ContentType="application/vnd.ms-office.chartcolor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5" r:id="rId9"/>
    <p:sldId id="268" r:id="rId10"/>
    <p:sldId id="270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33" autoAdjust="0"/>
  </p:normalViewPr>
  <p:slideViewPr>
    <p:cSldViewPr>
      <p:cViewPr varScale="1">
        <p:scale>
          <a:sx n="112" d="100"/>
          <a:sy n="112" d="100"/>
        </p:scale>
        <p:origin x="15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10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5898572431809311"/>
          <c:y val="3.5555306699515662E-2"/>
          <c:w val="0.58608421694225621"/>
          <c:h val="0.96444469330048432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804771175610234E-3"/>
                  <c:y val="-8.1250000000000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6.875000000000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6015903918700767E-3"/>
                  <c:y val="-7.187499999999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2031807837401608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2031807837401608E-3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4394993745403506E-3"/>
                  <c:y val="-7.05837229485709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8.4375000000000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1990288540824711E-3"/>
                  <c:y val="-8.1392598791848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4063615674802522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64017</c:v>
                </c:pt>
                <c:pt idx="1">
                  <c:v>2455</c:v>
                </c:pt>
                <c:pt idx="2">
                  <c:v>49818</c:v>
                </c:pt>
                <c:pt idx="3">
                  <c:v>11744</c:v>
                </c:pt>
                <c:pt idx="4">
                  <c:v>758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0079519593503727E-3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1936125343871658E-3"/>
                  <c:y val="-7.0583675672086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3731964300358452E-3"/>
                  <c:y val="-7.7263921162406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1321535119951589E-3"/>
                  <c:y val="-8.2541405553749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2031807837401608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67531</c:v>
                </c:pt>
                <c:pt idx="1">
                  <c:v>2895</c:v>
                </c:pt>
                <c:pt idx="2">
                  <c:v>50943</c:v>
                </c:pt>
                <c:pt idx="3">
                  <c:v>13693</c:v>
                </c:pt>
                <c:pt idx="4">
                  <c:v>801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992347068341731E-2"/>
                  <c:y val="-7.8125087488451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4734035667800416E-2"/>
                  <c:y val="-7.0583675672086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8946175280849885E-3"/>
                  <c:y val="-7.7263921162406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4695268313715563E-3"/>
                  <c:y val="-8.1392598791848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0352443000726729E-2"/>
                  <c:y val="-7.17314530372479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70125</c:v>
                </c:pt>
                <c:pt idx="1">
                  <c:v>3695</c:v>
                </c:pt>
                <c:pt idx="2">
                  <c:v>52737</c:v>
                </c:pt>
                <c:pt idx="3">
                  <c:v>13693</c:v>
                </c:pt>
                <c:pt idx="4">
                  <c:v>874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545535715195644E-2"/>
                  <c:y val="-8.139337083940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7097361251400201E-2"/>
                  <c:y val="-7.1732225084802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2163602617038357E-2"/>
                  <c:y val="-7.3708409476523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2422265486181103E-2"/>
                  <c:y val="-7.8986253814496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5234988621141702E-2"/>
                  <c:y val="-7.144432934852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72102</c:v>
                </c:pt>
                <c:pt idx="1">
                  <c:v>1890</c:v>
                </c:pt>
                <c:pt idx="2">
                  <c:v>56454</c:v>
                </c:pt>
                <c:pt idx="3">
                  <c:v>13758</c:v>
                </c:pt>
                <c:pt idx="4">
                  <c:v>957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012749270296968E-2"/>
                  <c:y val="-8.8888266748789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732498957567096E-3"/>
                  <c:y val="-9.9554858758643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012749270296968E-2"/>
                  <c:y val="-8.8888266748789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1012749270296968E-2"/>
                  <c:y val="-7.8221674738934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8878998749080517E-2"/>
                  <c:y val="-8.8888266748789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ln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73994</c:v>
                </c:pt>
                <c:pt idx="1">
                  <c:v>1890</c:v>
                </c:pt>
                <c:pt idx="2">
                  <c:v>57679</c:v>
                </c:pt>
                <c:pt idx="3">
                  <c:v>14425</c:v>
                </c:pt>
                <c:pt idx="4">
                  <c:v>1024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50339840"/>
        <c:axId val="-50348544"/>
        <c:axId val="0"/>
      </c:bar3DChart>
      <c:catAx>
        <c:axId val="-503398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50348544"/>
        <c:crosses val="autoZero"/>
        <c:auto val="1"/>
        <c:lblAlgn val="ctr"/>
        <c:lblOffset val="100"/>
        <c:noMultiLvlLbl val="0"/>
      </c:catAx>
      <c:valAx>
        <c:axId val="-5034854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-50339840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2964490882707159"/>
          <c:y val="0.92226686077437781"/>
          <c:w val="0.62846380983152739"/>
          <c:h val="7.7733139225622222E-2"/>
        </c:manualLayout>
      </c:layout>
      <c:overlay val="0"/>
      <c:txPr>
        <a:bodyPr/>
        <a:lstStyle/>
        <a:p>
          <a:pPr>
            <a:defRPr sz="16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933180501311814E-2"/>
          <c:y val="0"/>
          <c:w val="0.74314178766461847"/>
          <c:h val="0.76762350479576347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Аркуш1!$A$2:$A$3</c:f>
              <c:strCache>
                <c:ptCount val="2"/>
                <c:pt idx="0">
                  <c:v>На адресу начальника відділу </c:v>
                </c:pt>
                <c:pt idx="1">
                  <c:v>За дорученням керівництва ВМР</c:v>
                </c:pt>
              </c:strCache>
            </c:strRef>
          </c:cat>
          <c:val>
            <c:numRef>
              <c:f>Аркуш1!$B$2:$B$3</c:f>
              <c:numCache>
                <c:formatCode>General</c:formatCode>
                <c:ptCount val="2"/>
                <c:pt idx="0">
                  <c:v>716</c:v>
                </c:pt>
                <c:pt idx="1">
                  <c:v>923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251867313888205"/>
          <c:y val="0.10619931118764582"/>
          <c:w val="0.28713102390332695"/>
          <c:h val="0.78760137762470839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39062377976153972"/>
          <c:y val="8.8184646150427731E-2"/>
          <c:w val="0.49873647760900847"/>
          <c:h val="0.9118153538495721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1">
                  <c:v>Схвалено ліквідованих суб. госп.</c:v>
                </c:pt>
                <c:pt idx="2">
                  <c:v>Схвалено діючих суб. госп.</c:v>
                </c:pt>
                <c:pt idx="3">
                  <c:v>Всього розглянуто на  ЕК</c:v>
                </c:pt>
                <c:pt idx="4">
                  <c:v>Надано консультацій по НТО</c:v>
                </c:pt>
                <c:pt idx="5">
                  <c:v>Звернулося суб"єктів господ.</c:v>
                </c:pt>
                <c:pt idx="6">
                  <c:v>Засідань ЕК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9047485731883421E-2"/>
                  <c:y val="5.1474417822307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7618714329708545E-3"/>
                  <c:y val="6.4343022277884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9364523882847638E-3"/>
                  <c:y val="6.8632557096410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9364523882847638E-3"/>
                  <c:y val="4.7184883003782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11110333435986E-2"/>
                  <c:y val="6.005348745935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1">
                  <c:v>Схвалено ліквідованих суб. госп.</c:v>
                </c:pt>
                <c:pt idx="2">
                  <c:v>Схвалено діючих суб. госп.</c:v>
                </c:pt>
                <c:pt idx="3">
                  <c:v>Всього розглянуто на  ЕК</c:v>
                </c:pt>
                <c:pt idx="4">
                  <c:v>Надано консультацій по НТО</c:v>
                </c:pt>
                <c:pt idx="5">
                  <c:v>Звернулося суб"єктів господ.</c:v>
                </c:pt>
                <c:pt idx="6">
                  <c:v>Засідань ЕК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1"/>
              <c:layout>
                <c:manualLayout>
                  <c:x val="-3.4307886884662138E-2"/>
                  <c:y val="6.0605636419628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3924532472157076E-4"/>
                  <c:y val="2.0997124970466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1188988076964437E-3"/>
                  <c:y val="3.6112356216210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0654968749616275E-3"/>
                  <c:y val="3.530341838651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9.3846928375840733E-3"/>
                  <c:y val="3.504837300244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8713392846179407E-2"/>
                  <c:y val="4.6131301411233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>
                    <a:solidFill>
                      <a:schemeClr val="accent6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1">
                  <c:v>Схвалено ліквідованих суб. госп.</c:v>
                </c:pt>
                <c:pt idx="2">
                  <c:v>Схвалено діючих суб. госп.</c:v>
                </c:pt>
                <c:pt idx="3">
                  <c:v>Всього розглянуто на  ЕК</c:v>
                </c:pt>
                <c:pt idx="4">
                  <c:v>Надано консультацій по НТО</c:v>
                </c:pt>
                <c:pt idx="5">
                  <c:v>Звернулося суб"єктів господ.</c:v>
                </c:pt>
                <c:pt idx="6">
                  <c:v>Засідань ЕК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1">
                  <c:v>83</c:v>
                </c:pt>
                <c:pt idx="2">
                  <c:v>58</c:v>
                </c:pt>
                <c:pt idx="3">
                  <c:v>145</c:v>
                </c:pt>
                <c:pt idx="4">
                  <c:v>29</c:v>
                </c:pt>
                <c:pt idx="5">
                  <c:v>174</c:v>
                </c:pt>
                <c:pt idx="6">
                  <c:v>17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3.8986235096206976E-3"/>
                  <c:y val="5.68711448056369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342931519296653E-2"/>
                      <c:h val="5.7123181651097248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4.2105133903903476E-2"/>
                  <c:y val="-5.2524884897011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4580729134689879E-2"/>
                  <c:y val="-4.8915784688766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0545684500055315E-2"/>
                  <c:y val="-5.18969357192227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30212797308416E-2"/>
                  <c:y val="-5.1667317036720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4951190461572466E-2"/>
                  <c:y val="-4.5131656293088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bg1"/>
                </a:solidFill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1">
                  <c:v>Схвалено ліквідованих суб. госп.</c:v>
                </c:pt>
                <c:pt idx="2">
                  <c:v>Схвалено діючих суб. госп.</c:v>
                </c:pt>
                <c:pt idx="3">
                  <c:v>Всього розглянуто на  ЕК</c:v>
                </c:pt>
                <c:pt idx="4">
                  <c:v>Надано консультацій по НТО</c:v>
                </c:pt>
                <c:pt idx="5">
                  <c:v>Звернулося суб"єктів господ.</c:v>
                </c:pt>
                <c:pt idx="6">
                  <c:v>Засідань ЕК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1">
                  <c:v>67</c:v>
                </c:pt>
                <c:pt idx="2">
                  <c:v>103</c:v>
                </c:pt>
                <c:pt idx="3">
                  <c:v>178</c:v>
                </c:pt>
                <c:pt idx="4">
                  <c:v>34</c:v>
                </c:pt>
                <c:pt idx="5">
                  <c:v>178</c:v>
                </c:pt>
                <c:pt idx="6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93961328"/>
        <c:axId val="-293967312"/>
        <c:axId val="0"/>
      </c:bar3DChart>
      <c:catAx>
        <c:axId val="-2939613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93967312"/>
        <c:crosses val="autoZero"/>
        <c:auto val="1"/>
        <c:lblAlgn val="ctr"/>
        <c:lblOffset val="100"/>
        <c:noMultiLvlLbl val="0"/>
      </c:catAx>
      <c:valAx>
        <c:axId val="-2939673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-2939613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 b="1" i="0" baseline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71459239430739563"/>
          <c:y val="0.81473067415007372"/>
          <c:w val="0.11531809084099756"/>
          <c:h val="0.1474063726578894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</c:backWall>
    <c:plotArea>
      <c:layout>
        <c:manualLayout>
          <c:layoutTarget val="inner"/>
          <c:xMode val="edge"/>
          <c:yMode val="edge"/>
          <c:x val="0.39373156909954615"/>
          <c:y val="4.5555236708754365E-3"/>
          <c:w val="0.60164816577545099"/>
          <c:h val="0.8754453162182600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814711124798126E-2"/>
                  <c:y val="1.780669748388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555516671799321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5925744468396798E-2"/>
                  <c:y val="1.8181760337993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4073555623990969E-2"/>
                  <c:y val="-6.8888406730311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4444133374394582E-2"/>
                  <c:y val="-8.52011622634140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 baseline="0">
                    <a:solidFill>
                      <a:schemeClr val="accent4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Інші</c:v>
                </c:pt>
                <c:pt idx="1">
                  <c:v>ТОВ</c:v>
                </c:pt>
                <c:pt idx="2">
                  <c:v>Приватні підприємства</c:v>
                </c:pt>
                <c:pt idx="3">
                  <c:v>ПАТ</c:v>
                </c:pt>
                <c:pt idx="4">
                  <c:v>ВАТ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13</c:v>
                </c:pt>
                <c:pt idx="1">
                  <c:v>42</c:v>
                </c:pt>
                <c:pt idx="2">
                  <c:v>26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2.9629422249596318E-2"/>
                  <c:y val="-5.4545281013979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333310003079587E-2"/>
                  <c:y val="-1.2121173558662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111033343598723E-2"/>
                  <c:y val="-5.4545281013979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4444133374394582E-2"/>
                  <c:y val="-1.0456281973126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4444133374394512E-2"/>
                  <c:y val="-1.4475068385282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Інші</c:v>
                </c:pt>
                <c:pt idx="1">
                  <c:v>ТОВ</c:v>
                </c:pt>
                <c:pt idx="2">
                  <c:v>Приватні підприємства</c:v>
                </c:pt>
                <c:pt idx="3">
                  <c:v>ПАТ</c:v>
                </c:pt>
                <c:pt idx="4">
                  <c:v>ВАТ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15</c:v>
                </c:pt>
                <c:pt idx="1">
                  <c:v>32</c:v>
                </c:pt>
                <c:pt idx="2">
                  <c:v>19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50353984"/>
        <c:axId val="-294017088"/>
        <c:axId val="0"/>
      </c:bar3DChart>
      <c:catAx>
        <c:axId val="-503539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94017088"/>
        <c:crosses val="autoZero"/>
        <c:auto val="1"/>
        <c:lblAlgn val="ctr"/>
        <c:lblOffset val="100"/>
        <c:noMultiLvlLbl val="0"/>
      </c:catAx>
      <c:valAx>
        <c:axId val="-294017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-503539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600" b="1" i="1" baseline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43982806769506527"/>
          <c:y val="0.84402516699121022"/>
          <c:w val="0.53794986561773861"/>
          <c:h val="0.11153054472108588"/>
        </c:manualLayout>
      </c:layout>
      <c:overlay val="0"/>
      <c:txPr>
        <a:bodyPr/>
        <a:lstStyle/>
        <a:p>
          <a:pPr>
            <a:defRPr sz="1600" b="1" i="1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30"/>
      <c:rAngAx val="0"/>
      <c:perspective val="2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1455595268831922"/>
                  <c:y val="-1.54927549563457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5329039617617929E-2"/>
                  <c:y val="0.140438677348852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7381685956436833E-2"/>
                  <c:y val="0.185579680782412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4633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6.2551002526925761E-2"/>
                  <c:y val="-4.507724980302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62895548635038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3276393278799067E-2"/>
                  <c:y val="-1.0031334096346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baseline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3870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10146320"/>
        <c:axId val="-2110158288"/>
        <c:axId val="-2110203728"/>
      </c:bar3DChart>
      <c:catAx>
        <c:axId val="-211014632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-2110158288"/>
        <c:crosses val="autoZero"/>
        <c:auto val="1"/>
        <c:lblAlgn val="ctr"/>
        <c:lblOffset val="100"/>
        <c:noMultiLvlLbl val="0"/>
      </c:catAx>
      <c:valAx>
        <c:axId val="-21101582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10146320"/>
        <c:crosses val="autoZero"/>
        <c:crossBetween val="between"/>
      </c:valAx>
      <c:serAx>
        <c:axId val="-2110203728"/>
        <c:scaling>
          <c:orientation val="minMax"/>
        </c:scaling>
        <c:delete val="1"/>
        <c:axPos val="b"/>
        <c:majorTickMark val="out"/>
        <c:minorTickMark val="none"/>
        <c:tickLblPos val="none"/>
        <c:crossAx val="-2110158288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17612941758354567"/>
          <c:y val="0.7717769254458412"/>
          <c:w val="0.50686401987530239"/>
          <c:h val="0.16921366379637887"/>
        </c:manualLayout>
      </c:layout>
      <c:overlay val="0"/>
      <c:txPr>
        <a:bodyPr/>
        <a:lstStyle/>
        <a:p>
          <a:pPr>
            <a:defRPr sz="1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3.1893654334732673E-2"/>
          <c:w val="0.98230183615762723"/>
          <c:h val="0.7554288273431590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4"/>
                <c:pt idx="0">
                  <c:v>до 5 діб</c:v>
                </c:pt>
                <c:pt idx="1">
                  <c:v>до 10 діб</c:v>
                </c:pt>
                <c:pt idx="2">
                  <c:v>до 15 діб</c:v>
                </c:pt>
                <c:pt idx="3">
                  <c:v>до 30 діб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388</c:v>
                </c:pt>
                <c:pt idx="1">
                  <c:v>1071</c:v>
                </c:pt>
                <c:pt idx="2">
                  <c:v>2390</c:v>
                </c:pt>
                <c:pt idx="3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10151760"/>
        <c:axId val="-2110152848"/>
        <c:axId val="-2110203104"/>
      </c:bar3DChart>
      <c:catAx>
        <c:axId val="-2110151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110152848"/>
        <c:crosses val="autoZero"/>
        <c:auto val="1"/>
        <c:lblAlgn val="ctr"/>
        <c:lblOffset val="100"/>
        <c:noMultiLvlLbl val="0"/>
      </c:catAx>
      <c:valAx>
        <c:axId val="-21101528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10151760"/>
        <c:crosses val="autoZero"/>
        <c:crossBetween val="between"/>
      </c:valAx>
      <c:serAx>
        <c:axId val="-2110203104"/>
        <c:scaling>
          <c:orientation val="minMax"/>
        </c:scaling>
        <c:delete val="1"/>
        <c:axPos val="b"/>
        <c:majorTickMark val="out"/>
        <c:minorTickMark val="none"/>
        <c:tickLblPos val="none"/>
        <c:crossAx val="-211015284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3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0068674443745369"/>
          <c:y val="4.3456485966074702E-2"/>
          <c:w val="0.89931325556254649"/>
          <c:h val="0.6514652954698877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c:spPr>
          <c:invertIfNegative val="0"/>
          <c:dLbls>
            <c:dLbl>
              <c:idx val="0"/>
              <c:layout>
                <c:manualLayout>
                  <c:x val="-4.6783298288836449E-2"/>
                  <c:y val="-3.95058963327951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9902184841425591E-2"/>
                  <c:y val="3.95058963327951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47554621035637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baseline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Відмовлено </c:v>
                </c:pt>
                <c:pt idx="1">
                  <c:v>Роз"снено</c:v>
                </c:pt>
                <c:pt idx="2">
                  <c:v>Позитивно</c:v>
                </c:pt>
                <c:pt idx="3">
                  <c:v>Всього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19</c:v>
                </c:pt>
                <c:pt idx="1">
                  <c:v>493</c:v>
                </c:pt>
                <c:pt idx="2">
                  <c:v>3358</c:v>
                </c:pt>
                <c:pt idx="3">
                  <c:v>3870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10157200"/>
        <c:axId val="-2110145776"/>
        <c:axId val="-2110205600"/>
      </c:bar3DChart>
      <c:catAx>
        <c:axId val="-2110157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110145776"/>
        <c:crosses val="autoZero"/>
        <c:auto val="1"/>
        <c:lblAlgn val="ctr"/>
        <c:lblOffset val="100"/>
        <c:noMultiLvlLbl val="0"/>
      </c:catAx>
      <c:valAx>
        <c:axId val="-21101457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10157200"/>
        <c:crosses val="autoZero"/>
        <c:crossBetween val="between"/>
      </c:valAx>
      <c:serAx>
        <c:axId val="-2110205600"/>
        <c:scaling>
          <c:orientation val="minMax"/>
        </c:scaling>
        <c:delete val="1"/>
        <c:axPos val="b"/>
        <c:majorTickMark val="out"/>
        <c:minorTickMark val="none"/>
        <c:tickLblPos val="none"/>
        <c:crossAx val="-2110145776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20"/>
      <c:rAngAx val="0"/>
      <c:perspective val="2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6.3081995757205231E-2"/>
          <c:w val="0.98198005136049304"/>
          <c:h val="0.6756307722936162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958585798159179E-2"/>
                  <c:y val="1.8133434233282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480273559348137E-2"/>
                  <c:y val="1.9827910853467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8074380624375008E-2"/>
                  <c:y val="1.6931915736643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5.7830112893439188E-3"/>
                  <c:y val="4.6922045865452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0175151478895507E-2"/>
                  <c:y val="6.50519105250656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baseline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1639</c:v>
                </c:pt>
                <c:pt idx="1">
                  <c:v>957</c:v>
                </c:pt>
                <c:pt idx="2">
                  <c:v>525</c:v>
                </c:pt>
                <c:pt idx="3">
                  <c:v>66</c:v>
                </c:pt>
                <c:pt idx="4">
                  <c:v>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958585798159148E-2"/>
                  <c:y val="1.1126361123059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958585798159117E-2"/>
                  <c:y val="1.5070026111431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0525454436686458E-2"/>
                  <c:y val="8.86396533230053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133737277054561E-2"/>
                  <c:y val="2.13813893137672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7659191713741086E-2"/>
                  <c:y val="2.2666792791602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776</c:v>
                </c:pt>
                <c:pt idx="1">
                  <c:v>509</c:v>
                </c:pt>
                <c:pt idx="2">
                  <c:v>209</c:v>
                </c:pt>
                <c:pt idx="3">
                  <c:v>19</c:v>
                </c:pt>
                <c:pt idx="4">
                  <c:v>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10149584"/>
        <c:axId val="-2110144688"/>
        <c:axId val="-2110207472"/>
      </c:bar3DChart>
      <c:catAx>
        <c:axId val="-2110149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110144688"/>
        <c:crosses val="autoZero"/>
        <c:auto val="1"/>
        <c:lblAlgn val="ctr"/>
        <c:lblOffset val="100"/>
        <c:noMultiLvlLbl val="0"/>
      </c:catAx>
      <c:valAx>
        <c:axId val="-2110144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10149584"/>
        <c:crosses val="autoZero"/>
        <c:crossBetween val="between"/>
      </c:valAx>
      <c:serAx>
        <c:axId val="-2110207472"/>
        <c:scaling>
          <c:orientation val="minMax"/>
        </c:scaling>
        <c:delete val="1"/>
        <c:axPos val="b"/>
        <c:majorTickMark val="out"/>
        <c:minorTickMark val="none"/>
        <c:tickLblPos val="none"/>
        <c:crossAx val="-2110144688"/>
        <c:crosses val="autoZero"/>
      </c:serAx>
      <c:spPr>
        <a:solidFill>
          <a:schemeClr val="bg1"/>
        </a:solidFill>
      </c:spPr>
    </c:plotArea>
    <c:legend>
      <c:legendPos val="r"/>
      <c:layout>
        <c:manualLayout>
          <c:xMode val="edge"/>
          <c:yMode val="edge"/>
          <c:x val="0.78755725859519887"/>
          <c:y val="0.7812556867493492"/>
          <c:w val="0.19319568124909209"/>
          <c:h val="0.17369188510970193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8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493523743754715"/>
          <c:y val="3.7500000000000006E-2"/>
          <c:w val="0.74428375454440165"/>
          <c:h val="0.4328569643806393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Запити юридичних осіб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776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Запити юридичних осіб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1639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10144144"/>
        <c:axId val="-2110143056"/>
        <c:axId val="-2110202480"/>
      </c:bar3DChart>
      <c:catAx>
        <c:axId val="-21101441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-2110143056"/>
        <c:crosses val="autoZero"/>
        <c:auto val="1"/>
        <c:lblAlgn val="ctr"/>
        <c:lblOffset val="100"/>
        <c:noMultiLvlLbl val="0"/>
      </c:catAx>
      <c:valAx>
        <c:axId val="-21101430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10144144"/>
        <c:crosses val="autoZero"/>
        <c:crossBetween val="between"/>
      </c:valAx>
      <c:serAx>
        <c:axId val="-2110202480"/>
        <c:scaling>
          <c:orientation val="minMax"/>
        </c:scaling>
        <c:delete val="1"/>
        <c:axPos val="b"/>
        <c:majorTickMark val="out"/>
        <c:minorTickMark val="none"/>
        <c:tickLblPos val="none"/>
        <c:crossAx val="-2110143056"/>
        <c:crosses val="autoZero"/>
      </c:serAx>
      <c:spPr>
        <a:solidFill>
          <a:schemeClr val="bg1"/>
        </a:solidFill>
      </c:spPr>
    </c:plotArea>
    <c:legend>
      <c:legendPos val="r"/>
      <c:legendEntry>
        <c:idx val="0"/>
        <c:txPr>
          <a:bodyPr/>
          <a:lstStyle/>
          <a:p>
            <a:pPr>
              <a:defRPr sz="12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31449719094392564"/>
          <c:y val="0.39429834062345692"/>
          <c:w val="0.58759932577788432"/>
          <c:h val="7.7649527439712568E-2"/>
        </c:manualLayout>
      </c:layout>
      <c:overlay val="0"/>
      <c:txPr>
        <a:bodyPr/>
        <a:lstStyle/>
        <a:p>
          <a:pPr>
            <a:defRPr sz="1200" b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30"/>
      <c:rAngAx val="0"/>
      <c:perspective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4.5362456600173212E-2"/>
          <c:y val="0.12837743255728082"/>
          <c:w val="0.92620596722742032"/>
          <c:h val="0.5888362111201322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6.7469604870561681E-2"/>
                  <c:y val="-1.441431352683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6801602656669971E-2"/>
                  <c:y val="-2.4023855878051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600200332083753E-2"/>
                  <c:y val="-2.4023855878051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600200332083753E-2"/>
                  <c:y val="-1.441431352683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 15 діб</c:v>
                </c:pt>
                <c:pt idx="1">
                  <c:v>до 20 діб</c:v>
                </c:pt>
                <c:pt idx="2">
                  <c:v>до 30 діб</c:v>
                </c:pt>
                <c:pt idx="3">
                  <c:v>Всього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1147</c:v>
                </c:pt>
                <c:pt idx="1">
                  <c:v>132</c:v>
                </c:pt>
                <c:pt idx="2">
                  <c:v>360</c:v>
                </c:pt>
                <c:pt idx="3">
                  <c:v>1639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110157744"/>
        <c:axId val="-2110156656"/>
        <c:axId val="-2110204976"/>
      </c:bar3DChart>
      <c:catAx>
        <c:axId val="-2110157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sz="12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-2110156656"/>
        <c:crosses val="autoZero"/>
        <c:auto val="1"/>
        <c:lblAlgn val="ctr"/>
        <c:lblOffset val="100"/>
        <c:noMultiLvlLbl val="0"/>
      </c:catAx>
      <c:valAx>
        <c:axId val="-21101566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-2110157744"/>
        <c:crosses val="autoZero"/>
        <c:crossBetween val="between"/>
      </c:valAx>
      <c:serAx>
        <c:axId val="-2110204976"/>
        <c:scaling>
          <c:orientation val="minMax"/>
        </c:scaling>
        <c:delete val="1"/>
        <c:axPos val="b"/>
        <c:majorTickMark val="out"/>
        <c:minorTickMark val="none"/>
        <c:tickLblPos val="none"/>
        <c:crossAx val="-2110156656"/>
        <c:crosses val="autoZero"/>
      </c:ser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0.73077</cdr:x>
      <cdr:y>0.12607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2736307" cy="353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3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. Результати  розгляду </a:t>
          </a:r>
        </a:p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           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0.01961</cdr:x>
      <cdr:y>0.04322</cdr:y>
    </cdr:from>
    <cdr:to>
      <cdr:x>0.62745</cdr:x>
      <cdr:y>0.67764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420" y="67579"/>
          <a:ext cx="2276016" cy="992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1.Кількість      запитів </a:t>
          </a:r>
        </a:p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B9558-221F-4A39-8733-36301332FBAD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74646-36A7-46A4-A95A-3867EE7EFF79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024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72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72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A1C1216-0D6C-401F-9743-EB563245CF85}" type="datetimeFigureOut">
              <a:rPr lang="ru-RU" smtClean="0"/>
              <a:pPr/>
              <a:t>23.08.2017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0.xml"/><Relationship Id="rId5" Type="http://schemas.openxmlformats.org/officeDocument/2006/relationships/image" Target="../media/image5.png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329997" cy="6097879"/>
          </a:xfrm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Про роботу Архівного відділу </a:t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міської ради у 2016році</a:t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архіву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- 514,3 м2</a:t>
            </a:r>
            <a:b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архівосховищ  відділу     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371,4 м2.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протяжність стелажного покриття 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1802,4пог</a:t>
            </a:r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м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(збільшилася на 320пог.м.)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dov.jpg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osiaicBubbles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238883" y="5302886"/>
            <a:ext cx="2558658" cy="1310964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64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947407"/>
            <a:ext cx="8892480" cy="5910593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971600" y="-331"/>
            <a:ext cx="72728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науково-технічного опрацювання документів   у виконавчих органах міської ради 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(список №1 – джерел формування  НАФ станом на 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01.01.2017р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uk-UA" sz="2000" dirty="0"/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3380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86776" cy="785794"/>
          </a:xfrm>
          <a:noFill/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</a:t>
            </a: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ауково-технічного опрацювання документів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установ міста списку №1 – джерел </a:t>
            </a:r>
            <a:r>
              <a:rPr lang="uk-UA" sz="20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формування НАФ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235505"/>
              </p:ext>
            </p:extLst>
          </p:nvPr>
        </p:nvGraphicFramePr>
        <p:xfrm>
          <a:off x="251522" y="928669"/>
          <a:ext cx="8821073" cy="5615631"/>
        </p:xfrm>
        <a:graphic>
          <a:graphicData uri="http://schemas.openxmlformats.org/drawingml/2006/table">
            <a:tbl>
              <a:tblPr/>
              <a:tblGrid>
                <a:gridCol w="358580"/>
                <a:gridCol w="5235272"/>
                <a:gridCol w="1004024"/>
                <a:gridCol w="2223197"/>
              </a:tblGrid>
              <a:tr h="7130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Times New Roman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latin typeface="Times New Roman"/>
                        </a:rPr>
                        <a:t>Виконавчі органи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 Здійснено НТО документів  за роки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latin typeface="Times New Roman"/>
                        </a:rPr>
                        <a:t>Примітка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11938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пенсійного фонду України в м. Вінниці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2011-2013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11.12.1014 №14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78261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міський палац дітей та юнацтва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2000-2011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26.09.2014 №11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94204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Лівобережний</a:t>
                      </a: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міжрайонний центр зайнятості м. Вінниці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2007-2010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03.07.2014 №9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84085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Ленінський  районний центр зайнятості  м. Вінниці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2004-2005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16.05.2014№5</a:t>
                      </a:r>
                      <a:endParaRPr lang="uk-UA" sz="11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356522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державної казначейської служби України 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м. Вінниці Вінницької області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2007-2010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23.03.2012 №5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78261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Міське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комунальне підприємство “АБС”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2004-2008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16.04.2010№6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78261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медичний коледж ім. Д.К. Заболотного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2002-2006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27.10.2008 №7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356522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Комунальне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підприємство “ Комбінат комунальних підприємств ” Вінницької міської ради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2003-2005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28.01.2008 №1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34247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Вінницька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об'єднана державна податкова інспекція Вінницької області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2002-2005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06.10.2006 №10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78261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коледж менеджменту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22.06.2007№7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78261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Міська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організація працівників освіти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25.03.2005№2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00548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Загальноосвітня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школа 1-111 ступенів №13 Вінницької міської ради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25.03.2005№2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356522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Загальноосвітня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школа1-111ступенів–гімназія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№2    Вінницької міської ради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1997-1999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25.03.2005№2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78261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Міське управління юстиції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-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Інформація відсутня</a:t>
                      </a:r>
                      <a:endParaRPr lang="uk-UA" sz="11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356522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Міське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комунальне підприємство Редакція газет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“ Вінницька газета 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Інформація відсутня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356522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Міське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комунальне підприємство Інформаційно-телевізійне агентство “ Віта 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Інформація відсутня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356522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Міське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омунальне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підприємство “ Вінницьке міське бюро технічної інвентаризації 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2008-2013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19.06.2015 №6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218906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Міський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палац мистецтв “Зоря”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Інформація відсутня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 міський центр соціальних служб для сім'ї, дітей та молоді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2011-2014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стадії завершення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285984" y="28574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pic>
        <p:nvPicPr>
          <p:cNvPr id="13" name="Рисунок 12" descr="C:\Documents and Settings\egorova\Local Settings\Temporary Internet Files\Content.Word\фото 04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501008"/>
            <a:ext cx="4868042" cy="3214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41775" y="1791074"/>
            <a:ext cx="5328592" cy="3275856"/>
          </a:xfrm>
          <a:prstGeom prst="rect">
            <a:avLst/>
          </a:prstGeom>
        </p:spPr>
      </p:pic>
      <p:pic>
        <p:nvPicPr>
          <p:cNvPr id="15" name="Рисунок 14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5429256" y="5485436"/>
            <a:ext cx="3714744" cy="1229711"/>
          </a:xfrm>
          <a:prstGeom prst="round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Надання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клієнтам міської ради якісних послуг в стислі терміни за  мінімальними по складності процедурами.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-1"/>
            <a:ext cx="7286677" cy="100637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Основні напрямки діяльності відділу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0100" y="1006377"/>
            <a:ext cx="4940052" cy="1054471"/>
          </a:xfrm>
          <a:prstGeom prst="round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1.Забезпечення наповнення НАФ документами, що мають місцеве,  історичне та наукове значення, їх реєстрація, облік та використання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00099" y="2060848"/>
            <a:ext cx="4940053" cy="1440160"/>
          </a:xfrm>
          <a:prstGeom prst="round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2.Забезпечення умов зберігання   документів НАФ, документів з особового складу ліквідованих суб’єктів господарювання, що діяли (були зареєстровані) на території міста.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86777" cy="114298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Станом на 01.01.2017 року в архівному відділі</a:t>
            </a:r>
            <a:b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зареєстровано 1024 фонди, що налічують</a:t>
            </a:r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710241"/>
              </p:ext>
            </p:extLst>
          </p:nvPr>
        </p:nvGraphicFramePr>
        <p:xfrm>
          <a:off x="323527" y="1124744"/>
          <a:ext cx="8749638" cy="5327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037"/>
                <a:gridCol w="1010988"/>
                <a:gridCol w="1070460"/>
                <a:gridCol w="1070459"/>
                <a:gridCol w="1062894"/>
                <a:gridCol w="1315900"/>
                <a:gridCol w="1315900"/>
              </a:tblGrid>
              <a:tr h="9858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2012р.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Прийнято у 2016р.</a:t>
                      </a:r>
                      <a:endParaRPr lang="ru-RU" b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Станом на 01.01.2017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769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фондів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758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874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1024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77596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НАФ (справ)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11744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13693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13693</a:t>
                      </a:r>
                    </a:p>
                    <a:p>
                      <a:pPr algn="ctr"/>
                      <a:endParaRPr lang="uk-UA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13758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667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14425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34700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з особового складу (справ)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49818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50943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52737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56454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1225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57679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76692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тимчасового зберігання 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(справ, пакувань)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2455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2895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3695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(знищ.)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34700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 одиниць зберігання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64017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67531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70125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72102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1892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73994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286677" cy="100010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Динаміка зростання кількості фондів </a:t>
            </a: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одиниць зберігання  в Архівному відділі</a:t>
            </a:r>
            <a:endParaRPr lang="ru-RU" sz="2800" i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85282973"/>
              </p:ext>
            </p:extLst>
          </p:nvPr>
        </p:nvGraphicFramePr>
        <p:xfrm>
          <a:off x="1187624" y="928669"/>
          <a:ext cx="7848872" cy="3885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00100" y="4814441"/>
            <a:ext cx="814390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– 826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(81%)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із 1024 фондів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що зберігаються –  фонди періоду Незалежності України,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(утворилися починаючи з 1992р. та ліквідувалися станом на 01.01.2017року.),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них: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 фонди списку №1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джерел формування НАФ;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803 фонд списку №3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джерел комплектування архівного відділу</a:t>
            </a:r>
          </a:p>
          <a:p>
            <a:pPr>
              <a:buFontTx/>
              <a:buChar char="-"/>
            </a:pP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286676" cy="9286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Результати роботи експертної комісії </a:t>
            </a:r>
            <a:b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Архівного відділу в  2016р</a:t>
            </a:r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pic>
        <p:nvPicPr>
          <p:cNvPr id="4" name="Рисунок 3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16664740"/>
              </p:ext>
            </p:extLst>
          </p:nvPr>
        </p:nvGraphicFramePr>
        <p:xfrm>
          <a:off x="1000100" y="928670"/>
          <a:ext cx="8143900" cy="358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000100" y="4509120"/>
            <a:ext cx="81439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В 2016році проведено 16 засідань ЕК архівного відділу , на яких розглянуто документи 178 суб'єктів  господарювання міста </a:t>
            </a:r>
            <a:r>
              <a:rPr 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(на 33 більше),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з них:</a:t>
            </a:r>
          </a:p>
          <a:p>
            <a:pPr>
              <a:buFontTx/>
              <a:buChar char="-"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66–таких що ліквідувалися;</a:t>
            </a:r>
          </a:p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-112–таких що діють,  в т. ч.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установ списку №1 – джерел формування НАФ. </a:t>
            </a:r>
          </a:p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-Від загальної кількості документи 8-ми установ 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повернено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на доопрацювання.</a:t>
            </a:r>
            <a:endParaRPr lang="uk-UA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286676" cy="9286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Ліквідовані в 2016 році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43974468"/>
              </p:ext>
            </p:extLst>
          </p:nvPr>
        </p:nvGraphicFramePr>
        <p:xfrm>
          <a:off x="1000100" y="928670"/>
          <a:ext cx="3429024" cy="567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427984" y="1556792"/>
            <a:ext cx="457317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2016 р.  ліквідувалося  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66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суб'єкти господарювання, які передали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до архівного відділу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1892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од. </a:t>
            </a:r>
            <a:r>
              <a:rPr lang="uk-UA" sz="1600" b="1" dirty="0" err="1" smtClean="0">
                <a:latin typeface="Times New Roman" pitchFamily="18" charset="0"/>
                <a:cs typeface="Times New Roman" pitchFamily="18" charset="0"/>
              </a:rPr>
              <a:t>збер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., що на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1886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err="1" smtClean="0">
                <a:latin typeface="Times New Roman" pitchFamily="18" charset="0"/>
                <a:cs typeface="Times New Roman" pitchFamily="18" charset="0"/>
              </a:rPr>
              <a:t>меньше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, ніж у минулому році.</a:t>
            </a:r>
          </a:p>
          <a:p>
            <a:pPr algn="ctr"/>
            <a:endParaRPr lang="uk-UA" sz="16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uk-UA" sz="1600" i="1" dirty="0" err="1" smtClean="0">
                <a:latin typeface="Times New Roman" pitchFamily="18" charset="0"/>
                <a:cs typeface="Times New Roman" pitchFamily="18" charset="0"/>
              </a:rPr>
              <a:t>Віднайдено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, проведено експертизу цінності документів та прийнято на зберігання документи фонду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«Реєстраційна палата ВМР»,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 що містить </a:t>
            </a:r>
            <a:r>
              <a:rPr lang="uk-UA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114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справ.</a:t>
            </a:r>
          </a:p>
          <a:p>
            <a:pPr marL="342900" indent="-342900">
              <a:buAutoNum type="arabicPeriod"/>
            </a:pP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Прийнято на зберігання документи ліквідованого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Вінницького міського управління юстиції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що містить</a:t>
            </a:r>
            <a:r>
              <a:rPr lang="uk-UA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204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справи.</a:t>
            </a:r>
          </a:p>
          <a:p>
            <a:pPr marL="342900" indent="-342900">
              <a:buAutoNum type="arabicPeriod"/>
            </a:pP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Прийнято на зберігання документи фонду ліквідованого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Управління комунального майна ВМР,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що містить </a:t>
            </a:r>
            <a:r>
              <a:rPr lang="uk-UA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397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справ.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***</a:t>
            </a:r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1" y="0"/>
            <a:ext cx="7286675" cy="92867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Звернення громадян </a:t>
            </a:r>
            <a:r>
              <a:rPr lang="uk-UA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2016році.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59195726"/>
              </p:ext>
            </p:extLst>
          </p:nvPr>
        </p:nvGraphicFramePr>
        <p:xfrm>
          <a:off x="1071538" y="928670"/>
          <a:ext cx="3857652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0101" y="928670"/>
            <a:ext cx="2714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Кількість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76385954"/>
              </p:ext>
            </p:extLst>
          </p:nvPr>
        </p:nvGraphicFramePr>
        <p:xfrm>
          <a:off x="5000628" y="928670"/>
          <a:ext cx="4000528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43504" y="928670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Звернення громадян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за термінами розгляду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014979884"/>
              </p:ext>
            </p:extLst>
          </p:nvPr>
        </p:nvGraphicFramePr>
        <p:xfrm>
          <a:off x="1000100" y="3500438"/>
          <a:ext cx="4071966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143504" y="3284984"/>
            <a:ext cx="360496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 2016 році надійшло на</a:t>
            </a:r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763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звернення менше, ніж у минулому році. </a:t>
            </a:r>
          </a:p>
          <a:p>
            <a:pPr algn="just"/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В термін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15 діб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виконано – 3849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(99,5%).</a:t>
            </a:r>
          </a:p>
          <a:p>
            <a:pPr algn="just"/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Позитивно –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3358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(87%)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</a:t>
            </a: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Роз'яснено –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493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(12,6%)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 (довідки про відсутність  фондів в архівному відділі; відсутність затребуваних документів у фонді.)</a:t>
            </a: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Відмовлено –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(0,4%)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 (копії рішень, що не стосуються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5" y="3571877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Результати розгляду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  <a:endParaRPr lang="ru-RU" dirty="0"/>
          </a:p>
        </p:txBody>
      </p:sp>
      <p:pic>
        <p:nvPicPr>
          <p:cNvPr id="10" name="Рисунок 9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315176" cy="85723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Запити та звернення юридичних осіб </a:t>
            </a:r>
            <a:b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2016році</a:t>
            </a:r>
            <a:endParaRPr lang="ru-RU" sz="24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965928764"/>
              </p:ext>
            </p:extLst>
          </p:nvPr>
        </p:nvGraphicFramePr>
        <p:xfrm>
          <a:off x="971600" y="3939913"/>
          <a:ext cx="3744416" cy="2801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77709200"/>
              </p:ext>
            </p:extLst>
          </p:nvPr>
        </p:nvGraphicFramePr>
        <p:xfrm>
          <a:off x="971600" y="857231"/>
          <a:ext cx="3744416" cy="2283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51153832"/>
              </p:ext>
            </p:extLst>
          </p:nvPr>
        </p:nvGraphicFramePr>
        <p:xfrm>
          <a:off x="4860032" y="857232"/>
          <a:ext cx="414112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48064" y="928670"/>
            <a:ext cx="271464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2. Результати за термінами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розгляду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2924944"/>
            <a:ext cx="4141124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Всього в 2016 році  надійшло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1639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запитів, 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що на </a:t>
            </a:r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863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більше, ніж у 2015 році.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Опрацьовано – 776 запити юридичних осіб, 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з них: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15 діб –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1147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(70%);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20 діб –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132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%);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30 діб –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360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Позитивно –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957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(5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%); 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Роз'яснено –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525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(32,%);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Відмовлено –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66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До відома  -  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91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endParaRPr lang="uk-UA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Загальна кількість звернень громадян та запитів і звернень юридичних осіб складає, опрацьованих у 2016 році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5509</a:t>
            </a:r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graphicFrame>
        <p:nvGraphicFramePr>
          <p:cNvPr id="12" name="Діаграма 11"/>
          <p:cNvGraphicFramePr/>
          <p:nvPr>
            <p:extLst>
              <p:ext uri="{D42A27DB-BD31-4B8C-83A1-F6EECF244321}">
                <p14:modId xmlns:p14="http://schemas.microsoft.com/office/powerpoint/2010/main" val="3871228412"/>
              </p:ext>
            </p:extLst>
          </p:nvPr>
        </p:nvGraphicFramePr>
        <p:xfrm>
          <a:off x="971600" y="1988840"/>
          <a:ext cx="3744416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128792" cy="90872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Переведення в електронний вигляд документів фонду №1 – Вінницька міська рада та її виконавчий комітет </a:t>
            </a:r>
            <a:endParaRPr lang="ru-RU" sz="2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788443"/>
              </p:ext>
            </p:extLst>
          </p:nvPr>
        </p:nvGraphicFramePr>
        <p:xfrm>
          <a:off x="323529" y="928670"/>
          <a:ext cx="8677628" cy="4246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5664"/>
                <a:gridCol w="2475265"/>
                <a:gridCol w="2219202"/>
                <a:gridCol w="2617497"/>
              </a:tblGrid>
              <a:tr h="1291443"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Рік 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Рішення ВМР</a:t>
                      </a:r>
                    </a:p>
                    <a:p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uk-UA" sz="1600" b="1" i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к-сть</a:t>
                      </a:r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документів)</a:t>
                      </a:r>
                      <a:endParaRPr lang="ru-RU" sz="1600" b="1" i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Рішення ВК ВМР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uk-UA" sz="1600" b="1" i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к-сть</a:t>
                      </a:r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документів)</a:t>
                      </a:r>
                      <a:endParaRPr lang="ru-RU" sz="1600" b="1" i="1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Розпорядження міського</a:t>
                      </a:r>
                      <a:r>
                        <a:rPr lang="uk-UA" sz="2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голови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(к-сть документів)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09482"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1999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1703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09482"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1998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1782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224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09482"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1997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1499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452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0948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1105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853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0948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1995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1004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553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09482">
                <a:tc>
                  <a:txBody>
                    <a:bodyPr/>
                    <a:lstStyle/>
                    <a:p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338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7093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2274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97746">
                <a:tc gridSpan="4">
                  <a:txBody>
                    <a:bodyPr/>
                    <a:lstStyle/>
                    <a:p>
                      <a:pPr algn="l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r>
                        <a:rPr lang="uk-UA" sz="2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скановано документів  фонду №1 -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11092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3" name="Округлений прямокутник 2"/>
          <p:cNvSpPr/>
          <p:nvPr/>
        </p:nvSpPr>
        <p:spPr>
          <a:xfrm>
            <a:off x="323528" y="4725144"/>
            <a:ext cx="8712968" cy="21328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/>
              <a:t> </a:t>
            </a:r>
            <a:r>
              <a:rPr lang="uk-UA" dirty="0" smtClean="0">
                <a:solidFill>
                  <a:schemeClr val="tx1"/>
                </a:solidFill>
              </a:rPr>
              <a:t>	</a:t>
            </a: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Закінчено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сканування архівних документів ВМР та її ВК, що зберігаються в Архівному відділі. В 2016 році на внутрішньому </a:t>
            </a:r>
            <a:r>
              <a:rPr lang="uk-UA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прталі</a:t>
            </a: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міської ради розміщено</a:t>
            </a:r>
            <a:r>
              <a:rPr lang="uk-UA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9705 </a:t>
            </a: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сканованих  документів ВМР та її ВК за 1999-1995 рік. </a:t>
            </a:r>
          </a:p>
          <a:p>
            <a:pPr algn="just"/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Крім того, на внутрішньому порталі ВМР розміщено довідник «Довідковий апарат фондів», який при надходженні нових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ондів невідкладно поповнюється. Довідником користуються працівники прозорих офісів при отриманні запитів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 довідок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соціально-правового </a:t>
            </a:r>
            <a:r>
              <a:rPr lang="uk-U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характеру та копій архівних документів.</a:t>
            </a:r>
            <a:endParaRPr lang="uk-UA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BA08ED8B5B9A548B092F047E8621AC9" ma:contentTypeVersion="0" ma:contentTypeDescription="Створення нового документа." ma:contentTypeScope="" ma:versionID="d941d1bd86f8ff1260a31562a9178a5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ffdeeba82958b12d33e6bb391080f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69D3F8D-FE84-43E4-AC31-782CAA21D0F3}"/>
</file>

<file path=customXml/itemProps2.xml><?xml version="1.0" encoding="utf-8"?>
<ds:datastoreItem xmlns:ds="http://schemas.openxmlformats.org/officeDocument/2006/customXml" ds:itemID="{FD97E0F6-1200-4E61-8C2A-756795247593}"/>
</file>

<file path=customXml/itemProps3.xml><?xml version="1.0" encoding="utf-8"?>
<ds:datastoreItem xmlns:ds="http://schemas.openxmlformats.org/officeDocument/2006/customXml" ds:itemID="{A1B019CB-DAA6-4E14-8EEC-6C427EFFC237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1531</TotalTime>
  <Words>1069</Words>
  <Application>Microsoft Office PowerPoint</Application>
  <PresentationFormat>Екран (4:3)</PresentationFormat>
  <Paragraphs>292</Paragraphs>
  <Slides>11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   Про роботу Архівного відділу          міської ради у 2016році  загальна площа архіву                 - 514,3 м2  площа архівосховищ  відділу                  - 371,4 м2.  - протяжність стелажного покриття              - 1802,4пог. м.(збільшилася на 320пог.м.)  </vt:lpstr>
      <vt:lpstr>        Основні напрямки діяльності відділу</vt:lpstr>
      <vt:lpstr>          Станом на 01.01.2017 року в архівному відділі               зареєстровано 1024 фонди, що налічують: </vt:lpstr>
      <vt:lpstr>Динаміка зростання кількості фондів і  одиниць зберігання  в Архівному відділі</vt:lpstr>
      <vt:lpstr>      Результати роботи експертної комісії                 Архівного відділу в  2016р. </vt:lpstr>
      <vt:lpstr>                        Ліквідовані в 2016 році</vt:lpstr>
      <vt:lpstr>Звернення громадян у 2016році.</vt:lpstr>
      <vt:lpstr>Запити та звернення юридичних осіб    у 2016році</vt:lpstr>
      <vt:lpstr>Переведення в електронний вигляд документів фонду №1 – Вінницька міська рада та її виконавчий комітет </vt:lpstr>
      <vt:lpstr>Презентація PowerPoint</vt:lpstr>
      <vt:lpstr>                Стан науково-технічного опрацювання документів                      установ міста списку №1 – джерел формування НАФ</vt:lpstr>
    </vt:vector>
  </TitlesOfParts>
  <Company>Dom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роботу архівного відділу міської ради в 2014році </dc:title>
  <dc:creator>aladina</dc:creator>
  <cp:lastModifiedBy>Аладіна Тетяна Михайлівна</cp:lastModifiedBy>
  <cp:revision>121</cp:revision>
  <cp:lastPrinted>2017-01-19T08:54:31Z</cp:lastPrinted>
  <dcterms:created xsi:type="dcterms:W3CDTF">2015-01-21T10:16:45Z</dcterms:created>
  <dcterms:modified xsi:type="dcterms:W3CDTF">2017-08-23T09:20:50Z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0x0101005BA08ED8B5B9A548B092F047E8621AC9</vt:lpwstr>
  </property>
</Properties>
</file>